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7" r:id="rId2"/>
    <p:sldId id="303" r:id="rId3"/>
    <p:sldId id="341" r:id="rId4"/>
    <p:sldId id="342" r:id="rId5"/>
    <p:sldId id="343" r:id="rId6"/>
    <p:sldId id="348" r:id="rId7"/>
    <p:sldId id="349" r:id="rId8"/>
    <p:sldId id="350" r:id="rId9"/>
    <p:sldId id="351" r:id="rId10"/>
    <p:sldId id="352" r:id="rId11"/>
    <p:sldId id="353" r:id="rId12"/>
    <p:sldId id="354" r:id="rId13"/>
    <p:sldId id="355" r:id="rId14"/>
    <p:sldId id="356" r:id="rId15"/>
    <p:sldId id="35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4" autoAdjust="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0BBD96-B801-442D-9BC0-9D82994AE7FE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B289634-D0B0-41D2-A9BE-495600AF9BBB}">
      <dgm:prSet custT="1"/>
      <dgm:spPr/>
      <dgm:t>
        <a:bodyPr/>
        <a:lstStyle/>
        <a:p>
          <a:pPr rtl="0">
            <a:lnSpc>
              <a:spcPct val="100000"/>
            </a:lnSpc>
          </a:pPr>
          <a:r>
            <a:rPr lang="en-US" sz="2800" b="1" baseline="0" dirty="0">
              <a:solidFill>
                <a:srgbClr val="0070C0"/>
              </a:solidFill>
            </a:rPr>
            <a:t>Mr. Amol Jadhav</a:t>
          </a:r>
          <a:br>
            <a:rPr lang="en-US" sz="3000" b="1" baseline="0" dirty="0">
              <a:solidFill>
                <a:srgbClr val="C00000"/>
              </a:solidFill>
            </a:rPr>
          </a:br>
          <a:r>
            <a:rPr lang="en-US" sz="2400" b="1" baseline="0" dirty="0">
              <a:solidFill>
                <a:srgbClr val="0070C0"/>
              </a:solidFill>
            </a:rPr>
            <a:t>Assistant Professor</a:t>
          </a:r>
          <a:br>
            <a:rPr lang="en-US" sz="2400" b="1" baseline="0" dirty="0">
              <a:solidFill>
                <a:srgbClr val="0070C0"/>
              </a:solidFill>
            </a:rPr>
          </a:br>
          <a:r>
            <a:rPr lang="en-US" sz="2400" b="1" baseline="0" dirty="0">
              <a:solidFill>
                <a:srgbClr val="0070C0"/>
              </a:solidFill>
            </a:rPr>
            <a:t>Department of Mathematics</a:t>
          </a:r>
          <a:br>
            <a:rPr lang="en-US" sz="2400" b="1" baseline="0" dirty="0">
              <a:solidFill>
                <a:srgbClr val="0070C0"/>
              </a:solidFill>
            </a:rPr>
          </a:br>
          <a:r>
            <a:rPr lang="en-US" sz="2400" b="1" baseline="0" dirty="0">
              <a:solidFill>
                <a:srgbClr val="0070C0"/>
              </a:solidFill>
            </a:rPr>
            <a:t>Vidya </a:t>
          </a:r>
          <a:r>
            <a:rPr lang="en-US" sz="2400" b="1" baseline="0" dirty="0" err="1">
              <a:solidFill>
                <a:srgbClr val="0070C0"/>
              </a:solidFill>
            </a:rPr>
            <a:t>Pratishthan’s</a:t>
          </a:r>
          <a:r>
            <a:rPr lang="en-US" sz="2400" b="1" baseline="0" dirty="0">
              <a:solidFill>
                <a:srgbClr val="0070C0"/>
              </a:solidFill>
            </a:rPr>
            <a:t> </a:t>
          </a:r>
          <a:r>
            <a:rPr lang="en-US" sz="2400" b="1" baseline="0" dirty="0" err="1">
              <a:solidFill>
                <a:srgbClr val="0070C0"/>
              </a:solidFill>
            </a:rPr>
            <a:t>Kamalnayan</a:t>
          </a:r>
          <a:r>
            <a:rPr lang="en-US" sz="2400" b="1" baseline="0" dirty="0">
              <a:solidFill>
                <a:srgbClr val="0070C0"/>
              </a:solidFill>
            </a:rPr>
            <a:t> Bajaj Institute of Engineering and Technology, </a:t>
          </a:r>
          <a:r>
            <a:rPr lang="en-US" sz="2400" b="1" baseline="0" dirty="0" err="1">
              <a:solidFill>
                <a:srgbClr val="0070C0"/>
              </a:solidFill>
            </a:rPr>
            <a:t>Baramati</a:t>
          </a:r>
          <a:br>
            <a:rPr lang="en-US" sz="2800" b="1" baseline="0" dirty="0">
              <a:solidFill>
                <a:srgbClr val="0070C0"/>
              </a:solidFill>
            </a:rPr>
          </a:br>
          <a:endParaRPr lang="en-US" sz="2800" b="1" baseline="0" dirty="0">
            <a:solidFill>
              <a:srgbClr val="0070C0"/>
            </a:solidFill>
          </a:endParaRPr>
        </a:p>
        <a:p>
          <a:pPr rtl="0">
            <a:lnSpc>
              <a:spcPct val="100000"/>
            </a:lnSpc>
          </a:pPr>
          <a:r>
            <a:rPr lang="en-US" sz="2800" b="1" baseline="0" dirty="0">
              <a:solidFill>
                <a:srgbClr val="C00000"/>
              </a:solidFill>
            </a:rPr>
            <a:t>Subject: Engineering Mathematics-III</a:t>
          </a:r>
          <a:br>
            <a:rPr lang="en-US" sz="2800" b="1" baseline="0" dirty="0">
              <a:solidFill>
                <a:srgbClr val="C00000"/>
              </a:solidFill>
            </a:rPr>
          </a:br>
          <a:r>
            <a:rPr lang="en-US" sz="2800" b="1" baseline="0" dirty="0">
              <a:solidFill>
                <a:srgbClr val="C00000"/>
              </a:solidFill>
            </a:rPr>
            <a:t>Topic: Inverse Z-Transform</a:t>
          </a:r>
        </a:p>
        <a:p>
          <a:pPr rtl="0">
            <a:lnSpc>
              <a:spcPct val="100000"/>
            </a:lnSpc>
          </a:pPr>
          <a:r>
            <a:rPr lang="en-US" sz="2500" b="1" baseline="0" dirty="0">
              <a:solidFill>
                <a:srgbClr val="C00000"/>
              </a:solidFill>
            </a:rPr>
            <a:t>Application to solution of Difference Equation</a:t>
          </a:r>
          <a:br>
            <a:rPr lang="en-US" sz="2500" b="1" baseline="0" dirty="0">
              <a:solidFill>
                <a:srgbClr val="C00000"/>
              </a:solidFill>
            </a:rPr>
          </a:br>
          <a:r>
            <a:rPr lang="en-US" sz="2500" b="1" baseline="0" dirty="0">
              <a:solidFill>
                <a:srgbClr val="C00000"/>
              </a:solidFill>
            </a:rPr>
            <a:t>Lecture No.- 08</a:t>
          </a:r>
          <a:endParaRPr lang="en-US" sz="2500" dirty="0">
            <a:solidFill>
              <a:srgbClr val="C00000"/>
            </a:solidFill>
          </a:endParaRPr>
        </a:p>
      </dgm:t>
    </dgm:pt>
    <dgm:pt modelId="{96A476AD-4B9A-41E8-B862-1D4B3822354A}" type="parTrans" cxnId="{469FAC4D-62B4-42D3-AF00-4BAE8122F37A}">
      <dgm:prSet/>
      <dgm:spPr/>
      <dgm:t>
        <a:bodyPr/>
        <a:lstStyle/>
        <a:p>
          <a:endParaRPr lang="en-US"/>
        </a:p>
      </dgm:t>
    </dgm:pt>
    <dgm:pt modelId="{17B0E9B7-9B7E-4FA5-BBC3-251E1D4DD51C}" type="sibTrans" cxnId="{469FAC4D-62B4-42D3-AF00-4BAE8122F37A}">
      <dgm:prSet/>
      <dgm:spPr/>
      <dgm:t>
        <a:bodyPr/>
        <a:lstStyle/>
        <a:p>
          <a:endParaRPr lang="en-US"/>
        </a:p>
      </dgm:t>
    </dgm:pt>
    <dgm:pt modelId="{F4C816BF-D4D0-41D7-9A9D-846E1EF364EE}" type="pres">
      <dgm:prSet presAssocID="{3E0BBD96-B801-442D-9BC0-9D82994AE7FE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10C4CDD7-1700-4D9A-B49D-90BF3F7E3ECF}" type="pres">
      <dgm:prSet presAssocID="{DB289634-D0B0-41D2-A9BE-495600AF9BBB}" presName="circle1" presStyleLbl="node1" presStyleIdx="0" presStyleCnt="1" custScaleX="100081"/>
      <dgm:spPr/>
    </dgm:pt>
    <dgm:pt modelId="{FC8B7103-C7DC-405F-B9A7-47440CB170C7}" type="pres">
      <dgm:prSet presAssocID="{DB289634-D0B0-41D2-A9BE-495600AF9BBB}" presName="space" presStyleCnt="0"/>
      <dgm:spPr/>
    </dgm:pt>
    <dgm:pt modelId="{0BD370E7-A86A-4043-89AF-FA847FF8FBB6}" type="pres">
      <dgm:prSet presAssocID="{DB289634-D0B0-41D2-A9BE-495600AF9BBB}" presName="rect1" presStyleLbl="alignAcc1" presStyleIdx="0" presStyleCnt="1"/>
      <dgm:spPr/>
    </dgm:pt>
    <dgm:pt modelId="{7A638A13-B386-4E00-BFE1-28BBA8D06EB4}" type="pres">
      <dgm:prSet presAssocID="{DB289634-D0B0-41D2-A9BE-495600AF9BBB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29026762-C56E-4C48-ADF6-7F1655CE44F4}" type="presOf" srcId="{DB289634-D0B0-41D2-A9BE-495600AF9BBB}" destId="{0BD370E7-A86A-4043-89AF-FA847FF8FBB6}" srcOrd="0" destOrd="0" presId="urn:microsoft.com/office/officeart/2005/8/layout/target3"/>
    <dgm:cxn modelId="{469FAC4D-62B4-42D3-AF00-4BAE8122F37A}" srcId="{3E0BBD96-B801-442D-9BC0-9D82994AE7FE}" destId="{DB289634-D0B0-41D2-A9BE-495600AF9BBB}" srcOrd="0" destOrd="0" parTransId="{96A476AD-4B9A-41E8-B862-1D4B3822354A}" sibTransId="{17B0E9B7-9B7E-4FA5-BBC3-251E1D4DD51C}"/>
    <dgm:cxn modelId="{97746183-62F0-403E-9B60-02FA24678158}" type="presOf" srcId="{DB289634-D0B0-41D2-A9BE-495600AF9BBB}" destId="{7A638A13-B386-4E00-BFE1-28BBA8D06EB4}" srcOrd="1" destOrd="0" presId="urn:microsoft.com/office/officeart/2005/8/layout/target3"/>
    <dgm:cxn modelId="{74167BF3-3611-4052-A09A-08DBF20DECCA}" type="presOf" srcId="{3E0BBD96-B801-442D-9BC0-9D82994AE7FE}" destId="{F4C816BF-D4D0-41D7-9A9D-846E1EF364EE}" srcOrd="0" destOrd="0" presId="urn:microsoft.com/office/officeart/2005/8/layout/target3"/>
    <dgm:cxn modelId="{A833983A-2B74-4A01-A7CB-64C494169252}" type="presParOf" srcId="{F4C816BF-D4D0-41D7-9A9D-846E1EF364EE}" destId="{10C4CDD7-1700-4D9A-B49D-90BF3F7E3ECF}" srcOrd="0" destOrd="0" presId="urn:microsoft.com/office/officeart/2005/8/layout/target3"/>
    <dgm:cxn modelId="{88486B19-C255-43E4-A981-29416C45A924}" type="presParOf" srcId="{F4C816BF-D4D0-41D7-9A9D-846E1EF364EE}" destId="{FC8B7103-C7DC-405F-B9A7-47440CB170C7}" srcOrd="1" destOrd="0" presId="urn:microsoft.com/office/officeart/2005/8/layout/target3"/>
    <dgm:cxn modelId="{654A1D5E-0B9D-4137-B579-09F67BC985F0}" type="presParOf" srcId="{F4C816BF-D4D0-41D7-9A9D-846E1EF364EE}" destId="{0BD370E7-A86A-4043-89AF-FA847FF8FBB6}" srcOrd="2" destOrd="0" presId="urn:microsoft.com/office/officeart/2005/8/layout/target3"/>
    <dgm:cxn modelId="{721F02E2-76BD-4618-9779-1F6801485669}" type="presParOf" srcId="{F4C816BF-D4D0-41D7-9A9D-846E1EF364EE}" destId="{7A638A13-B386-4E00-BFE1-28BBA8D06EB4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C4CDD7-1700-4D9A-B49D-90BF3F7E3ECF}">
      <dsp:nvSpPr>
        <dsp:cNvPr id="0" name=""/>
        <dsp:cNvSpPr/>
      </dsp:nvSpPr>
      <dsp:spPr>
        <a:xfrm>
          <a:off x="-1077" y="0"/>
          <a:ext cx="5323283" cy="5318974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D370E7-A86A-4043-89AF-FA847FF8FBB6}">
      <dsp:nvSpPr>
        <dsp:cNvPr id="0" name=""/>
        <dsp:cNvSpPr/>
      </dsp:nvSpPr>
      <dsp:spPr>
        <a:xfrm>
          <a:off x="2660564" y="0"/>
          <a:ext cx="8315460" cy="531897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baseline="0" dirty="0">
              <a:solidFill>
                <a:srgbClr val="0070C0"/>
              </a:solidFill>
            </a:rPr>
            <a:t>Mr. Amol Jadhav</a:t>
          </a:r>
          <a:br>
            <a:rPr lang="en-US" sz="3000" b="1" kern="1200" baseline="0" dirty="0">
              <a:solidFill>
                <a:srgbClr val="C00000"/>
              </a:solidFill>
            </a:rPr>
          </a:br>
          <a:r>
            <a:rPr lang="en-US" sz="2400" b="1" kern="1200" baseline="0" dirty="0">
              <a:solidFill>
                <a:srgbClr val="0070C0"/>
              </a:solidFill>
            </a:rPr>
            <a:t>Assistant Professor</a:t>
          </a:r>
          <a:br>
            <a:rPr lang="en-US" sz="2400" b="1" kern="1200" baseline="0" dirty="0">
              <a:solidFill>
                <a:srgbClr val="0070C0"/>
              </a:solidFill>
            </a:rPr>
          </a:br>
          <a:r>
            <a:rPr lang="en-US" sz="2400" b="1" kern="1200" baseline="0" dirty="0">
              <a:solidFill>
                <a:srgbClr val="0070C0"/>
              </a:solidFill>
            </a:rPr>
            <a:t>Department of Mathematics</a:t>
          </a:r>
          <a:br>
            <a:rPr lang="en-US" sz="2400" b="1" kern="1200" baseline="0" dirty="0">
              <a:solidFill>
                <a:srgbClr val="0070C0"/>
              </a:solidFill>
            </a:rPr>
          </a:br>
          <a:r>
            <a:rPr lang="en-US" sz="2400" b="1" kern="1200" baseline="0" dirty="0">
              <a:solidFill>
                <a:srgbClr val="0070C0"/>
              </a:solidFill>
            </a:rPr>
            <a:t>Vidya </a:t>
          </a:r>
          <a:r>
            <a:rPr lang="en-US" sz="2400" b="1" kern="1200" baseline="0" dirty="0" err="1">
              <a:solidFill>
                <a:srgbClr val="0070C0"/>
              </a:solidFill>
            </a:rPr>
            <a:t>Pratishthan’s</a:t>
          </a:r>
          <a:r>
            <a:rPr lang="en-US" sz="2400" b="1" kern="1200" baseline="0" dirty="0">
              <a:solidFill>
                <a:srgbClr val="0070C0"/>
              </a:solidFill>
            </a:rPr>
            <a:t> </a:t>
          </a:r>
          <a:r>
            <a:rPr lang="en-US" sz="2400" b="1" kern="1200" baseline="0" dirty="0" err="1">
              <a:solidFill>
                <a:srgbClr val="0070C0"/>
              </a:solidFill>
            </a:rPr>
            <a:t>Kamalnayan</a:t>
          </a:r>
          <a:r>
            <a:rPr lang="en-US" sz="2400" b="1" kern="1200" baseline="0" dirty="0">
              <a:solidFill>
                <a:srgbClr val="0070C0"/>
              </a:solidFill>
            </a:rPr>
            <a:t> Bajaj Institute of Engineering and Technology, </a:t>
          </a:r>
          <a:r>
            <a:rPr lang="en-US" sz="2400" b="1" kern="1200" baseline="0" dirty="0" err="1">
              <a:solidFill>
                <a:srgbClr val="0070C0"/>
              </a:solidFill>
            </a:rPr>
            <a:t>Baramati</a:t>
          </a:r>
          <a:br>
            <a:rPr lang="en-US" sz="2800" b="1" kern="1200" baseline="0" dirty="0">
              <a:solidFill>
                <a:srgbClr val="0070C0"/>
              </a:solidFill>
            </a:rPr>
          </a:br>
          <a:endParaRPr lang="en-US" sz="2800" b="1" kern="1200" baseline="0" dirty="0">
            <a:solidFill>
              <a:srgbClr val="0070C0"/>
            </a:solidFill>
          </a:endParaRPr>
        </a:p>
        <a:p>
          <a:pPr marL="0" lvl="0" indent="0" algn="ctr" defTabSz="12446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baseline="0" dirty="0">
              <a:solidFill>
                <a:srgbClr val="C00000"/>
              </a:solidFill>
            </a:rPr>
            <a:t>Subject: Engineering Mathematics-III</a:t>
          </a:r>
          <a:br>
            <a:rPr lang="en-US" sz="2800" b="1" kern="1200" baseline="0" dirty="0">
              <a:solidFill>
                <a:srgbClr val="C00000"/>
              </a:solidFill>
            </a:rPr>
          </a:br>
          <a:r>
            <a:rPr lang="en-US" sz="2800" b="1" kern="1200" baseline="0" dirty="0">
              <a:solidFill>
                <a:srgbClr val="C00000"/>
              </a:solidFill>
            </a:rPr>
            <a:t>Topic: Inverse Z-Transform</a:t>
          </a:r>
        </a:p>
        <a:p>
          <a:pPr marL="0" lvl="0" indent="0" algn="ctr" defTabSz="12446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baseline="0" dirty="0">
              <a:solidFill>
                <a:srgbClr val="C00000"/>
              </a:solidFill>
            </a:rPr>
            <a:t>Application to solution of Difference Equation</a:t>
          </a:r>
          <a:br>
            <a:rPr lang="en-US" sz="2500" b="1" kern="1200" baseline="0" dirty="0">
              <a:solidFill>
                <a:srgbClr val="C00000"/>
              </a:solidFill>
            </a:rPr>
          </a:br>
          <a:r>
            <a:rPr lang="en-US" sz="2500" b="1" kern="1200" baseline="0" dirty="0">
              <a:solidFill>
                <a:srgbClr val="C00000"/>
              </a:solidFill>
            </a:rPr>
            <a:t>Lecture No.- 08</a:t>
          </a:r>
          <a:endParaRPr lang="en-US" sz="2500" kern="1200" dirty="0">
            <a:solidFill>
              <a:srgbClr val="C00000"/>
            </a:solidFill>
          </a:endParaRPr>
        </a:p>
      </dsp:txBody>
      <dsp:txXfrm>
        <a:off x="2660564" y="0"/>
        <a:ext cx="8315460" cy="53189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10/19/2020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10/19/2020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10/19/2020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10/19/2020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10/19/2020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10/19/2020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10/19/2020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10/19/2020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10/19/2020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10/19/2020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4102705636"/>
              </p:ext>
            </p:extLst>
          </p:nvPr>
        </p:nvGraphicFramePr>
        <p:xfrm>
          <a:off x="628917" y="347730"/>
          <a:ext cx="10974948" cy="531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C:\Users\Amol Jadhav\Desktop\logo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5564" y="2303174"/>
            <a:ext cx="1227788" cy="122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16836" y="253472"/>
                <a:ext cx="11317356" cy="5855781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N" sz="2800" i="1" smtClean="0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∴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e>
                    </m:d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+2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+2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e>
                    </m:d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Put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  </m:t>
                    </m:r>
                    <m:r>
                      <a:rPr lang="en-US" sz="2600" i="1" smtClean="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e>
                    </m:d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+2</m:t>
                        </m:r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+0+0=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−3</m:t>
                            </m:r>
                          </m:num>
                          <m:den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num>
                          <m:den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→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15</m:t>
                        </m:r>
                      </m:den>
                    </m:f>
                  </m:oMath>
                </a14:m>
                <a:endParaRPr lang="en-IN" sz="26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Put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=2</m:t>
                        </m:r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   ∴4=0+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2−</m:t>
                        </m:r>
                        <m:f>
                          <m:f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2+2</m:t>
                        </m:r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+0=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(6)    → 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endParaRPr lang="en-IN" sz="26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Put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=−2</m:t>
                        </m:r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∴4=0+0+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−2−</m:t>
                        </m:r>
                        <m:f>
                          <m:f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−2−2</m:t>
                        </m:r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(10)   →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</m:oMath>
                </a14:m>
                <a:endParaRPr lang="en-IN" sz="26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From equation (2) and values of A, B, C, equation (1) becomes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type m:val="skw"/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15</m:t>
                            </m:r>
                          </m:den>
                        </m:f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type m:val="skw"/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type m:val="skw"/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den>
                        </m:f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den>
                    </m:f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800" i="1" smtClean="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15</m:t>
                        </m:r>
                      </m:den>
                    </m:f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den>
                    </m:f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6836" y="253472"/>
                <a:ext cx="11317356" cy="5855781"/>
              </a:xfrm>
              <a:blipFill>
                <a:blip r:embed="rId2"/>
                <a:stretch>
                  <a:fillRect l="-53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07564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16836" y="253472"/>
                <a:ext cx="11317356" cy="5855781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800" i="1" smtClean="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15</m:t>
                        </m:r>
                      </m:den>
                    </m:f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den>
                    </m:f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Take inverse Z transform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15</m:t>
                        </m:r>
                      </m:den>
                    </m:f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num>
                          <m:den>
                            <m:d>
                              <m:d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IN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</m:d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num>
                          <m:den>
                            <m:d>
                              <m:d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e>
                            </m:d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num>
                          <m:den>
                            <m:d>
                              <m:d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+2</m:t>
                                </m:r>
                              </m:e>
                            </m:d>
                          </m:den>
                        </m:f>
                      </m:e>
                    </m:d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Use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</m:t>
                    </m:r>
                    <m:sSup>
                      <m:sSupPr>
                        <m:ctrlPr>
                          <a:rPr lang="en-IN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p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I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IN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15</m:t>
                        </m:r>
                      </m:den>
                    </m:f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;  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≥0.</m:t>
                    </m:r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6836" y="253472"/>
                <a:ext cx="11317356" cy="5855781"/>
              </a:xfrm>
              <a:blipFill>
                <a:blip r:embed="rId2"/>
                <a:stretch>
                  <a:fillRect l="-53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5949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16836" y="173960"/>
                <a:ext cx="11317356" cy="6001554"/>
              </a:xfrm>
            </p:spPr>
            <p:txBody>
              <a:bodyPr>
                <a:noAutofit/>
              </a:bodyPr>
              <a:lstStyle/>
              <a:p>
                <a:pPr lvl="0"/>
                <a:r>
                  <a:rPr lang="en-US" sz="2800" dirty="0">
                    <a:solidFill>
                      <a:srgbClr val="C00000"/>
                    </a:solidFill>
                  </a:rPr>
                  <a:t>Ex.3. Use Z transform to solve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8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sSub>
                      <m:sSubPr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sSub>
                      <m:sSubPr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b>
                    </m:sSub>
                    <m:sSup>
                      <m:sSupPr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en-IN" sz="28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sz="28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,   </m:t>
                    </m:r>
                    <m:r>
                      <a:rPr lang="en-US" sz="28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8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≥0.</m:t>
                    </m:r>
                  </m:oMath>
                </a14:m>
                <a:r>
                  <a:rPr lang="en-US" sz="2800" dirty="0">
                    <a:solidFill>
                      <a:srgbClr val="C00000"/>
                    </a:solidFill>
                  </a:rPr>
                  <a:t> </a:t>
                </a:r>
                <a:endParaRPr lang="en-IN" sz="2800" dirty="0">
                  <a:solidFill>
                    <a:srgbClr val="C00000"/>
                  </a:solidFill>
                </a:endParaRPr>
              </a:p>
              <a:p>
                <a:r>
                  <a:rPr lang="en-US" sz="2800" dirty="0">
                    <a:solidFill>
                      <a:srgbClr val="002060"/>
                    </a:solidFill>
                  </a:rPr>
                  <a:t>Solution</a:t>
                </a:r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: Take Z transform on both sides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𝑍</m:t>
                    </m:r>
                    <m:d>
                      <m:dPr>
                        <m:begChr m:val="["/>
                        <m:endChr m:val="]"/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  <m:sSub>
                          <m:sSub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  <m:sSub>
                          <m:sSub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sub>
                        </m:sSub>
                      </m:e>
                    </m:d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𝑍</m:t>
                    </m:r>
                    <m:d>
                      <m:dPr>
                        <m:begChr m:val="{"/>
                        <m:endChr m:val="}"/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sSub>
                      <m:sSub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}+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b>
                    </m:sSub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}</m:t>
                    </m:r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sup>
                        </m:sSup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den>
                        </m:f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p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6836" y="173960"/>
                <a:ext cx="11317356" cy="6001554"/>
              </a:xfrm>
              <a:blipFill>
                <a:blip r:embed="rId2"/>
                <a:stretch>
                  <a:fillRect l="-53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5583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16836" y="200464"/>
                <a:ext cx="11317356" cy="6001554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IN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𝑢𝑠𝑒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𝑝𝑎𝑟𝑡𝑖𝑎𝑙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𝑓𝑟𝑎𝑐𝑡𝑖𝑜𝑛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          …(1)</m:t>
                    </m:r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IN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e>
                            </m:d>
                            <m:d>
                              <m:d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IN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IN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         </m:t>
                    </m:r>
                    <m:r>
                      <a:rPr lang="en-US" sz="2800" b="0" i="1" smtClean="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           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…(2)</m:t>
                    </m:r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𝐴</m:t>
                    </m:r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6836" y="200464"/>
                <a:ext cx="11317356" cy="6001554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18047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16836" y="293228"/>
                <a:ext cx="11317356" cy="5855782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𝐴</m:t>
                    </m:r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Put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𝑡h𝑒𝑛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,  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=0+0+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𝐶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→ 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Put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𝑡h𝑒𝑛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,  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9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𝐴</m:t>
                    </m:r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den>
                            </m:f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+0+0=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𝐴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→ 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36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9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Put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=0, 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=4 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𝑎𝑛𝑑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𝑡h𝑒𝑛</m:t>
                    </m:r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∴0=</m:t>
                    </m:r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0−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=1+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2800" i="1" dirty="0">
                  <a:solidFill>
                    <a:schemeClr val="tx2">
                      <a:lumMod val="95000"/>
                      <a:lumOff val="5000"/>
                    </a:schemeClr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∴0=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 →   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=−3</m:t>
                    </m:r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6836" y="293228"/>
                <a:ext cx="11317356" cy="5855782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4069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16836" y="226968"/>
                <a:ext cx="11317356" cy="6001554"/>
              </a:xfrm>
            </p:spPr>
            <p:txBody>
              <a:bodyPr>
                <a:noAutofit/>
              </a:bodyPr>
              <a:lstStyle/>
              <a:p>
                <a:r>
                  <a:rPr lang="en-US" sz="26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From equation (2) and values of A, B, C, equation (1) becomes,</a:t>
                </a:r>
                <a:endParaRPr lang="en-IN" sz="26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  <m:d>
                          <m:d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den>
                    </m:f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d>
                          <m:d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−3</m:t>
                        </m:r>
                      </m:num>
                      <m:den>
                        <m:d>
                          <m:d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num>
                      <m:den>
                        <m:sSup>
                          <m:sSup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IN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IN" sz="26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=4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d>
                          <m:d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−3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d>
                          <m:d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sSup>
                          <m:sSup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IN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IN" sz="26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:r>
                  <a:rPr lang="en-US" sz="26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Take inverse Z transform</a:t>
                </a:r>
                <a:endParaRPr lang="en-IN" sz="26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sSup>
                      <m:sSup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=4</m:t>
                    </m:r>
                    <m:sSup>
                      <m:sSup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num>
                          <m:den>
                            <m:d>
                              <m:d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IN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e>
                            </m:d>
                          </m:den>
                        </m:f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−3</m:t>
                    </m:r>
                    <m:sSup>
                      <m:sSup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num>
                          <m:den>
                            <m:d>
                              <m:d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IN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</m:d>
                          </m:den>
                        </m:f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IN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  <m:r>
                                      <a:rPr lang="en-US" sz="2600" i="1">
                                        <a:solidFill>
                                          <a:schemeClr val="tx2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f>
                                      <m:fPr>
                                        <m:ctrlPr>
                                          <a:rPr lang="en-IN" sz="2600" i="1">
                                            <a:solidFill>
                                              <a:schemeClr val="tx2">
                                                <a:lumMod val="95000"/>
                                                <a:lumOff val="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2600" i="1">
                                            <a:solidFill>
                                              <a:schemeClr val="tx2">
                                                <a:lumMod val="95000"/>
                                                <a:lumOff val="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r>
                                          <a:rPr lang="en-US" sz="2600" i="1">
                                            <a:solidFill>
                                              <a:schemeClr val="tx2">
                                                <a:lumMod val="95000"/>
                                                <a:lumOff val="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IN" sz="26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Use</m:t>
                    </m:r>
                    <m:r>
                      <a:rPr lang="en-US" sz="260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IN" sz="2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6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p>
                        <m:r>
                          <a:rPr lang="en-US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IN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IN" sz="2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en-US" sz="2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sz="2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6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IN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6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sz="26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sz="26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sSup>
                      <m:sSupPr>
                        <m:ctrlPr>
                          <a:rPr lang="en-IN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6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p>
                        <m:r>
                          <a:rPr lang="en-US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IN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N" sz="2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num>
                          <m:den>
                            <m:r>
                              <a:rPr lang="en-US" sz="2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sz="2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</m:e>
                    </m:d>
                    <m:r>
                      <a:rPr lang="en-US" sz="26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IN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en-US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sz="2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endParaRPr lang="en-IN" sz="2600" dirty="0">
                  <a:solidFill>
                    <a:srgbClr val="FF0000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=4</m:t>
                    </m:r>
                    <m:sSup>
                      <m:sSup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−3</m:t>
                    </m:r>
                    <m:sSup>
                      <m:sSup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𝑘</m:t>
                    </m:r>
                    <m:sSup>
                      <m:sSupPr>
                        <m:ctrlPr>
                          <a:rPr lang="en-IN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26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6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6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; 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6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≥0.</m:t>
                    </m:r>
                  </m:oMath>
                </a14:m>
                <a:endParaRPr lang="en-IN" sz="26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:endParaRPr lang="en-IN" sz="26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6836" y="226968"/>
                <a:ext cx="11317356" cy="6001554"/>
              </a:xfrm>
              <a:blipFill>
                <a:blip r:embed="rId2"/>
                <a:stretch>
                  <a:fillRect l="-431" t="-162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41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899" y="244698"/>
            <a:ext cx="10200068" cy="493686"/>
          </a:xfrm>
        </p:spPr>
        <p:txBody>
          <a:bodyPr>
            <a:normAutofit fontScale="90000"/>
          </a:bodyPr>
          <a:lstStyle/>
          <a:p>
            <a:r>
              <a:rPr lang="en-US" dirty="0">
                <a:effectLst/>
              </a:rPr>
              <a:t>INVERSE Z-Transform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10849" y="746974"/>
                <a:ext cx="11114468" cy="5512157"/>
              </a:xfrm>
            </p:spPr>
            <p:txBody>
              <a:bodyPr>
                <a:noAutofit/>
              </a:bodyPr>
              <a:lstStyle/>
              <a:p>
                <a:r>
                  <a:rPr lang="en-US" sz="2800" dirty="0">
                    <a:solidFill>
                      <a:srgbClr val="C00000"/>
                    </a:solidFill>
                  </a:rPr>
                  <a:t>Application to Solution of Difference Equation:</a:t>
                </a:r>
              </a:p>
              <a:p>
                <a:r>
                  <a:rPr lang="en-US" sz="2800" dirty="0">
                    <a:solidFill>
                      <a:schemeClr val="tx2"/>
                    </a:solidFill>
                  </a:rPr>
                  <a:t>If</a:t>
                </a:r>
                <a14:m>
                  <m:oMath xmlns:m="http://schemas.openxmlformats.org/officeDocument/2006/math"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{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f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(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k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)}=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F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(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)</m:t>
                    </m:r>
                  </m:oMath>
                </a14:m>
                <a:r>
                  <a:rPr lang="en-US" sz="2800" dirty="0">
                    <a:solidFill>
                      <a:schemeClr val="tx2"/>
                    </a:solidFill>
                  </a:rPr>
                  <a:t> then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d>
                      <m:dPr>
                        <m:begChr m:val="{"/>
                        <m:endChr m:val="}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f</m:t>
                        </m:r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k</m:t>
                            </m:r>
                            <m: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+2</m:t>
                            </m:r>
                          </m:e>
                        </m:d>
                      </m:e>
                    </m:d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d>
                      <m:dPr>
                        <m:begChr m:val="{"/>
                        <m:endChr m:val="}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f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k</m:t>
                            </m:r>
                            <m: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+2</m:t>
                            </m:r>
                          </m:sub>
                        </m:sSub>
                      </m:e>
                    </m:d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</m:e>
                      <m:sup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F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</m:e>
                      <m:sup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f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0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f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(1)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d>
                      <m:dPr>
                        <m:begChr m:val="{"/>
                        <m:endChr m:val="}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f</m:t>
                        </m:r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k</m:t>
                            </m:r>
                            <m: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+1</m:t>
                            </m:r>
                          </m:e>
                        </m:d>
                      </m:e>
                    </m:d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d>
                      <m:dPr>
                        <m:begChr m:val="{"/>
                        <m:endChr m:val="}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f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k</m:t>
                            </m:r>
                            <m: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+1</m:t>
                            </m:r>
                          </m:sub>
                        </m:sSub>
                      </m:e>
                    </m:d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F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f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(0)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d>
                      <m:dPr>
                        <m:begChr m:val="{"/>
                        <m:endChr m:val="}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f</m:t>
                        </m:r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k</m:t>
                            </m:r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n</m:t>
                            </m:r>
                          </m:e>
                        </m:d>
                      </m:e>
                    </m:d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d>
                      <m:dPr>
                        <m:begChr m:val="{"/>
                        <m:endChr m:val="}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f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k</m:t>
                            </m:r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n</m:t>
                            </m:r>
                          </m:sub>
                        </m:sSub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n</m:t>
                        </m:r>
                      </m:sup>
                    </m:sSup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F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</m:e>
                    </m:d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d>
                      <m:dPr>
                        <m:begChr m:val="{"/>
                        <m:endChr m:val="}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f</m:t>
                        </m:r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k</m:t>
                            </m:r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e>
                        </m:d>
                      </m:e>
                    </m:d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d>
                      <m:dPr>
                        <m:begChr m:val="{"/>
                        <m:endChr m:val="}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f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k</m:t>
                            </m:r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1</m:t>
                        </m:r>
                      </m:sup>
                    </m:sSup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F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</m:e>
                    </m:d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d>
                      <m:dPr>
                        <m:begChr m:val="{"/>
                        <m:endChr m:val="}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f</m:t>
                        </m:r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k</m:t>
                            </m:r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sz="280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2</m:t>
                            </m:r>
                          </m:e>
                        </m:d>
                      </m:e>
                    </m:d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800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f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sz="2800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k</m:t>
                                </m:r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−</m:t>
                                </m:r>
                                <m:r>
                                  <a:rPr lang="en-US" sz="2800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F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</m:e>
                    </m:d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:pPr>
                  <a:lnSpc>
                    <a:spcPct val="100000"/>
                  </a:lnSpc>
                  <a:spcBef>
                    <a:spcPts val="1200"/>
                  </a:spcBef>
                </a:pPr>
                <a:endParaRPr lang="en-US" sz="2800" dirty="0">
                  <a:solidFill>
                    <a:schemeClr val="tx2"/>
                  </a:solidFill>
                </a:endParaRPr>
              </a:p>
              <a:p>
                <a:pPr>
                  <a:lnSpc>
                    <a:spcPct val="100000"/>
                  </a:lnSpc>
                  <a:spcBef>
                    <a:spcPts val="1200"/>
                  </a:spcBef>
                </a:pPr>
                <a:endParaRPr lang="en-US" sz="280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0849" y="746974"/>
                <a:ext cx="11114468" cy="5512157"/>
              </a:xfrm>
              <a:blipFill>
                <a:blip r:embed="rId2"/>
                <a:stretch>
                  <a:fillRect l="-548" t="-199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605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2580" y="399245"/>
            <a:ext cx="10908405" cy="5112914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Working rules to solve difference equation:</a:t>
            </a:r>
          </a:p>
          <a:p>
            <a:r>
              <a:rPr lang="en-US" sz="2800" dirty="0">
                <a:solidFill>
                  <a:srgbClr val="0070C0"/>
                </a:solidFill>
              </a:rPr>
              <a:t>Step 1: Take Z transform on both sides of given equation.</a:t>
            </a:r>
          </a:p>
          <a:p>
            <a:r>
              <a:rPr lang="en-US" sz="2800" dirty="0">
                <a:solidFill>
                  <a:srgbClr val="0070C0"/>
                </a:solidFill>
              </a:rPr>
              <a:t>Step2: Put given conditions.</a:t>
            </a:r>
          </a:p>
          <a:p>
            <a:r>
              <a:rPr lang="en-US" sz="2800" dirty="0">
                <a:solidFill>
                  <a:srgbClr val="0070C0"/>
                </a:solidFill>
              </a:rPr>
              <a:t>Step 3: Collect the terms containing F(z) to LHS. and remaining RHS.</a:t>
            </a:r>
          </a:p>
          <a:p>
            <a:r>
              <a:rPr lang="en-US" sz="2800" dirty="0">
                <a:solidFill>
                  <a:srgbClr val="0070C0"/>
                </a:solidFill>
              </a:rPr>
              <a:t>Step 4: Simplify F(z) by dividing coefficient of F(z).</a:t>
            </a:r>
          </a:p>
          <a:p>
            <a:r>
              <a:rPr lang="en-US" sz="2800" dirty="0">
                <a:solidFill>
                  <a:srgbClr val="0070C0"/>
                </a:solidFill>
              </a:rPr>
              <a:t>Step 5: Express R. H. S. in terms of standard Z transform.</a:t>
            </a:r>
          </a:p>
          <a:p>
            <a:r>
              <a:rPr lang="en-US" sz="2800" dirty="0">
                <a:solidFill>
                  <a:srgbClr val="0070C0"/>
                </a:solidFill>
              </a:rPr>
              <a:t>Step 6: Take inverse Z transform of both sides and gives f(k).</a:t>
            </a:r>
          </a:p>
        </p:txBody>
      </p:sp>
    </p:spTree>
    <p:extLst>
      <p:ext uri="{BB962C8B-B14F-4D97-AF65-F5344CB8AC3E}">
        <p14:creationId xmlns:p14="http://schemas.microsoft.com/office/powerpoint/2010/main" val="34521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2580" y="399244"/>
                <a:ext cx="10908405" cy="5769735"/>
              </a:xfrm>
            </p:spPr>
            <p:txBody>
              <a:bodyPr>
                <a:noAutofit/>
              </a:bodyPr>
              <a:lstStyle/>
              <a:p>
                <a:pPr lvl="0"/>
                <a:r>
                  <a:rPr lang="en-US" sz="2800" dirty="0">
                    <a:solidFill>
                      <a:srgbClr val="C00000"/>
                    </a:solidFill>
                  </a:rPr>
                  <a:t>Ex.1. Find f(k) given that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 12</m:t>
                    </m:r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/>
                          </a:rPr>
                          <m:t>+2</m:t>
                        </m:r>
                      </m:e>
                    </m:d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−7</m:t>
                    </m:r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/>
                          </a:rPr>
                          <m:t>+1</m:t>
                        </m:r>
                      </m:e>
                    </m:d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+</m:t>
                    </m:r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/>
                          </a:rPr>
                          <m:t>𝑘</m:t>
                        </m:r>
                      </m:e>
                    </m:d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=0, </m:t>
                    </m:r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𝑘</m:t>
                    </m:r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≥0, </m:t>
                    </m:r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/>
                          </a:rPr>
                          <m:t>0</m:t>
                        </m:r>
                      </m:e>
                    </m:d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=0, </m:t>
                    </m:r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/>
                          </a:rPr>
                          <m:t>1</m:t>
                        </m:r>
                      </m:e>
                    </m:d>
                    <m:r>
                      <a:rPr lang="en-US" sz="2800" i="1">
                        <a:solidFill>
                          <a:srgbClr val="C00000"/>
                        </a:solidFill>
                        <a:latin typeface="Cambria Math"/>
                      </a:rPr>
                      <m:t>=3</m:t>
                    </m:r>
                  </m:oMath>
                </a14:m>
                <a:endParaRPr lang="en-US" sz="2800" dirty="0">
                  <a:solidFill>
                    <a:srgbClr val="C00000"/>
                  </a:solidFill>
                </a:endParaRPr>
              </a:p>
              <a:p>
                <a:r>
                  <a:rPr lang="en-US" sz="2800" dirty="0">
                    <a:solidFill>
                      <a:srgbClr val="002060"/>
                    </a:solidFill>
                  </a:rPr>
                  <a:t>Solution</a:t>
                </a:r>
                <a:r>
                  <a:rPr lang="en-US" sz="2800" dirty="0">
                    <a:solidFill>
                      <a:schemeClr val="tx2"/>
                    </a:solidFill>
                  </a:rPr>
                  <a:t>: Given equation is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12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+2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−7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+1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=0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:r>
                  <a:rPr lang="en-US" sz="2800" dirty="0">
                    <a:solidFill>
                      <a:srgbClr val="FF0000"/>
                    </a:solidFill>
                  </a:rPr>
                  <a:t>Step-1</a:t>
                </a:r>
                <a:r>
                  <a:rPr lang="en-US" sz="2800" dirty="0">
                    <a:solidFill>
                      <a:schemeClr val="tx2"/>
                    </a:solidFill>
                  </a:rPr>
                  <a:t>: Take Z transform on both sides</a:t>
                </a:r>
              </a:p>
              <a:p>
                <a:r>
                  <a:rPr lang="en-US" sz="2800" dirty="0">
                    <a:solidFill>
                      <a:schemeClr val="tx2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𝑍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[12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+2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−7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+1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]=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𝑍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[0]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∴12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𝑍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{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+2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}−7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𝑍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{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+1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}+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𝑍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{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}=0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∴12[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0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1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]−7[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0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]+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(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)=0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:r>
                  <a:rPr lang="en-US" sz="2800" dirty="0">
                    <a:solidFill>
                      <a:srgbClr val="FF0000"/>
                    </a:solidFill>
                  </a:rPr>
                  <a:t>Step-2: </a:t>
                </a:r>
                <a:r>
                  <a:rPr lang="en-US" sz="2800" dirty="0">
                    <a:solidFill>
                      <a:schemeClr val="tx2"/>
                    </a:solidFill>
                  </a:rPr>
                  <a:t>Put given values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0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=0,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1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=3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∴12[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−0−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∗3]−7[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−0]+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(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)=0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2580" y="399244"/>
                <a:ext cx="10908405" cy="5769735"/>
              </a:xfrm>
              <a:blipFill>
                <a:blip r:embed="rId2"/>
                <a:stretch>
                  <a:fillRect l="-559" t="-179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769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2580" y="399244"/>
                <a:ext cx="10908405" cy="5769735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tx2"/>
                        </a:solidFill>
                        <a:latin typeface="Cambria Math"/>
                      </a:rPr>
                      <m:t>∴12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−36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−7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(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)=0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∴12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−7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(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)=36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>
                        <a:solidFill>
                          <a:srgbClr val="FF0000"/>
                        </a:solidFill>
                      </a:rPr>
                      <m:t>Step</m:t>
                    </m:r>
                    <m:r>
                      <m:rPr>
                        <m:nor/>
                      </m:rPr>
                      <a:rPr lang="en-US" sz="2800" dirty="0">
                        <a:solidFill>
                          <a:srgbClr val="FF0000"/>
                        </a:solidFill>
                      </a:rPr>
                      <m:t>−3:</m:t>
                    </m:r>
                    <m:r>
                      <a:rPr lang="en-US" sz="28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(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)[12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−7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+1]=36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>
                        <a:solidFill>
                          <a:srgbClr val="FF0000"/>
                        </a:solidFill>
                      </a:rPr>
                      <m:t>Step</m:t>
                    </m:r>
                    <m:r>
                      <m:rPr>
                        <m:nor/>
                      </m:rPr>
                      <a:rPr lang="en-US" sz="2800" dirty="0">
                        <a:solidFill>
                          <a:srgbClr val="FF0000"/>
                        </a:solidFill>
                      </a:rPr>
                      <m:t>−4:</m:t>
                    </m:r>
                    <m:r>
                      <a:rPr lang="en-US" sz="2800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36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12</m:t>
                        </m:r>
                        <m:sSup>
                          <m:sSup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−7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 +1</m:t>
                        </m:r>
                      </m:den>
                    </m:f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36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(4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−1)(3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−1)</m:t>
                        </m:r>
                      </m:den>
                    </m:f>
                  </m:oMath>
                </a14:m>
                <a:r>
                  <a:rPr lang="en-US" sz="2800" dirty="0">
                    <a:solidFill>
                      <a:schemeClr val="tx2"/>
                    </a:solidFill>
                  </a:rPr>
                  <a:t> </a:t>
                </a:r>
              </a:p>
              <a:p>
                <a:r>
                  <a:rPr lang="en-US" sz="2800" dirty="0">
                    <a:solidFill>
                      <a:schemeClr val="tx2"/>
                    </a:solidFill>
                  </a:rPr>
                  <a:t>Now use partial fraction</a:t>
                </a: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36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(4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−1)(3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−1)</m:t>
                        </m:r>
                      </m:den>
                    </m:f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𝐴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(4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−1)</m:t>
                        </m:r>
                      </m:den>
                    </m:f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𝐵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(3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−1)</m:t>
                        </m:r>
                      </m:den>
                    </m:f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𝐴</m:t>
                        </m:r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3</m:t>
                            </m:r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−1</m:t>
                            </m:r>
                          </m:e>
                        </m:d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+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𝐵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(4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−1)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(4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−1)(3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−1)</m:t>
                        </m:r>
                      </m:den>
                    </m:f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∴36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𝐴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3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𝐵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(4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𝑧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−1)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:r>
                  <a:rPr lang="en-US" sz="2800" dirty="0">
                    <a:solidFill>
                      <a:schemeClr val="tx2"/>
                    </a:solidFill>
                  </a:rPr>
                  <a:t>Put</a:t>
                </a:r>
                <a14:m>
                  <m:oMath xmlns:m="http://schemas.openxmlformats.org/officeDocument/2006/math"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3</m:t>
                        </m:r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1</m:t>
                        </m:r>
                      </m:e>
                    </m:d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=0→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3</m:t>
                        </m:r>
                      </m:den>
                    </m:f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2580" y="399244"/>
                <a:ext cx="10908405" cy="5769735"/>
              </a:xfrm>
              <a:blipFill>
                <a:blip r:embed="rId2"/>
                <a:stretch>
                  <a:fillRect l="-55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4696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69328" y="478757"/>
                <a:ext cx="10908405" cy="5232930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tx2"/>
                        </a:solidFill>
                        <a:latin typeface="Cambria Math"/>
                      </a:rPr>
                      <m:t>∴36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3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𝐴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0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𝐵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4</m:t>
                        </m:r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   →  12=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𝐵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3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  → 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𝐵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=36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:r>
                  <a:rPr lang="en-US" sz="2800" dirty="0">
                    <a:solidFill>
                      <a:schemeClr val="tx2"/>
                    </a:solidFill>
                  </a:rPr>
                  <a:t>Put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z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1</m:t>
                        </m:r>
                      </m:e>
                    </m:d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=0 →</m:t>
                    </m:r>
                    <m:r>
                      <m:rPr>
                        <m:sty m:val="p"/>
                      </m:rP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z</m:t>
                    </m:r>
                    <m:r>
                      <a:rPr lang="en-US" sz="2800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sz="2800">
                            <a:solidFill>
                              <a:schemeClr val="tx2"/>
                            </a:solidFill>
                            <a:latin typeface="Cambria Math"/>
                          </a:rPr>
                          <m:t>4</m:t>
                        </m:r>
                      </m:den>
                    </m:f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∴36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4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𝐴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3</m:t>
                        </m:r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𝐵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0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  →  9=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𝐴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</m:t>
                        </m:r>
                        <m:f>
                          <m:f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4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  → 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𝐴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=−36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>
                        <a:solidFill>
                          <a:srgbClr val="FF0000"/>
                        </a:solidFill>
                      </a:rPr>
                      <m:t>Step</m:t>
                    </m:r>
                    <m:r>
                      <m:rPr>
                        <m:nor/>
                      </m:rPr>
                      <a:rPr lang="en-US" sz="2800" dirty="0">
                        <a:solidFill>
                          <a:srgbClr val="FF0000"/>
                        </a:solidFill>
                      </a:rPr>
                      <m:t>−5:</m:t>
                    </m:r>
                    <m:r>
                      <a:rPr lang="en-US" sz="2800" i="1" smtClean="0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−36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(4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−1)</m:t>
                        </m:r>
                      </m:den>
                    </m:f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36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(3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−1)</m:t>
                        </m:r>
                      </m:den>
                    </m:f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−36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4</m:t>
                        </m:r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36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3</m:t>
                        </m:r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=−9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1</m:t>
                        </m:r>
                      </m:num>
                      <m:den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+12</m:t>
                    </m:r>
                    <m:f>
                      <m:f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1</m:t>
                        </m:r>
                      </m:num>
                      <m:den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den>
                    </m:f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>
                        <a:solidFill>
                          <a:srgbClr val="FF0000"/>
                        </a:solidFill>
                      </a:rPr>
                      <m:t>Step</m:t>
                    </m:r>
                    <m:r>
                      <m:rPr>
                        <m:nor/>
                      </m:rPr>
                      <a:rPr lang="en-US" sz="2800" dirty="0">
                        <a:solidFill>
                          <a:srgbClr val="FF0000"/>
                        </a:solidFill>
                      </a:rPr>
                      <m:t>−6:</m:t>
                    </m:r>
                    <m:r>
                      <a:rPr lang="en-US" sz="2800" i="1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>
                    <a:solidFill>
                      <a:schemeClr val="tx2"/>
                    </a:solidFill>
                  </a:rPr>
                  <a:t>Take inverse Z transform on both sides</a:t>
                </a: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𝑍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=−9 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𝑍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d>
                              <m:d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4</m:t>
                                    </m:r>
                                  </m:den>
                                </m:f>
                              </m:e>
                            </m:d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+12 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𝑍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d>
                              <m:d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3</m:t>
                                    </m:r>
                                  </m:den>
                                </m:f>
                              </m:e>
                            </m:d>
                          </m:den>
                        </m:f>
                      </m:e>
                    </m:d>
                  </m:oMath>
                </a14:m>
                <a:r>
                  <a:rPr lang="en-US" sz="2800" dirty="0">
                    <a:solidFill>
                      <a:schemeClr val="tx2"/>
                    </a:solidFill>
                  </a:rPr>
                  <a:t> 	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9328" y="478757"/>
                <a:ext cx="10908405" cy="5232930"/>
              </a:xfrm>
              <a:blipFill>
                <a:blip r:embed="rId2"/>
                <a:stretch>
                  <a:fillRect l="-55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6058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2580" y="399244"/>
                <a:ext cx="10908405" cy="5769735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tx2"/>
                        </a:solidFill>
                        <a:latin typeface="Cambria Math"/>
                      </a:rPr>
                      <m:t>∴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𝑍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𝐹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=−9 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𝑍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d>
                              <m:d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4</m:t>
                                    </m:r>
                                  </m:den>
                                </m:f>
                              </m:e>
                            </m:d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+12 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𝑍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d>
                              <m:d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3</m:t>
                                    </m:r>
                                  </m:den>
                                </m:f>
                              </m:e>
                            </m:d>
                          </m:den>
                        </m:f>
                      </m:e>
                    </m:d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𝑢𝑠𝑒</m:t>
                    </m:r>
                    <m:sSup>
                      <m:sSupPr>
                        <m:ctrlPr>
                          <a:rPr lang="en-US" sz="2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 </m:t>
                        </m:r>
                        <m:r>
                          <a:rPr lang="en-US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  <m:d>
                      <m:dPr>
                        <m:begChr m:val="["/>
                        <m:endChr m:val="]"/>
                        <m:ctrlP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(</m:t>
                            </m:r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−</m:t>
                            </m:r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𝑎</m:t>
                            </m:r>
                            <m:r>
                              <a:rPr lang="en-US" sz="28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)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sz="2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 </m:t>
                        </m:r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𝑎</m:t>
                        </m:r>
                      </m:e>
                      <m:sup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(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𝑘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)=−9 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+12  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𝑖𝑓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d>
                      <m:dPr>
                        <m:begChr m:val="|"/>
                        <m:endChr m:val="|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&gt;</m:t>
                    </m:r>
                    <m:d>
                      <m:dPr>
                        <m:begChr m:val="|"/>
                        <m:endChr m:val="|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4</m:t>
                            </m:r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𝑎𝑛𝑑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 </m:t>
                    </m:r>
                    <m:d>
                      <m:dPr>
                        <m:begChr m:val="|"/>
                        <m:endChr m:val="|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&gt;</m:t>
                    </m:r>
                    <m:d>
                      <m:dPr>
                        <m:begChr m:val="|"/>
                        <m:endChr m:val="|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3</m:t>
                            </m:r>
                          </m:den>
                        </m:f>
                      </m:e>
                    </m:d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=−9 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</m:sup>
                    </m:sSup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+12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 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−1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=−9 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4+12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 3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∴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=−36 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+36</m:t>
                    </m:r>
                    <m:sSup>
                      <m:sSupPr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𝑘</m:t>
                        </m:r>
                      </m:sup>
                    </m:sSup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=36</m:t>
                    </m:r>
                    <m:d>
                      <m:dPr>
                        <m:begChr m:val="["/>
                        <m:endChr m:val="]"/>
                        <m:ctrlPr>
                          <a:rPr lang="en-US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3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𝑘</m:t>
                            </m:r>
                          </m:sup>
                        </m:sSup>
                        <m:r>
                          <a:rPr lang="en-US" sz="2800" i="1">
                            <a:solidFill>
                              <a:schemeClr val="tx2"/>
                            </a:solidFill>
                            <a:latin typeface="Cambria Math"/>
                          </a:rPr>
                          <m:t>−</m:t>
                        </m:r>
                        <m:sSup>
                          <m:sSupPr>
                            <m:ctrlP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i="1">
                                        <a:solidFill>
                                          <a:schemeClr val="tx2"/>
                                        </a:solidFill>
                                        <a:latin typeface="Cambria Math"/>
                                      </a:rPr>
                                      <m:t>4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en-US" sz="2800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𝑘</m:t>
                            </m:r>
                          </m:sup>
                        </m:sSup>
                      </m:e>
                    </m:d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𝑖𝑓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 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𝑘</m:t>
                    </m:r>
                    <m:r>
                      <a:rPr lang="en-US" sz="2800" i="1">
                        <a:solidFill>
                          <a:schemeClr val="tx2"/>
                        </a:solidFill>
                        <a:latin typeface="Cambria Math"/>
                      </a:rPr>
                      <m:t>≥0.</m:t>
                    </m:r>
                  </m:oMath>
                </a14:m>
                <a:endParaRPr lang="en-US" sz="280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2580" y="399244"/>
                <a:ext cx="10908405" cy="576973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7880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42824" y="319732"/>
                <a:ext cx="10908405" cy="5855781"/>
              </a:xfrm>
            </p:spPr>
            <p:txBody>
              <a:bodyPr>
                <a:noAutofit/>
              </a:bodyPr>
              <a:lstStyle/>
              <a:p>
                <a:pPr lvl="0"/>
                <a:r>
                  <a:rPr lang="en-US" sz="2800" dirty="0">
                    <a:solidFill>
                      <a:srgbClr val="C00000"/>
                    </a:solidFill>
                  </a:rPr>
                  <a:t>Ex.2. Obtain the output of the system, where the input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C00000"/>
                    </a:solidFill>
                  </a:rPr>
                  <a:t> and the system is given by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8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−4</m:t>
                    </m:r>
                    <m:sSub>
                      <m:sSubPr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b>
                    </m:sSub>
                    <m:r>
                      <a:rPr lang="en-US" sz="28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800" dirty="0">
                    <a:solidFill>
                      <a:srgbClr val="C00000"/>
                    </a:solidFill>
                  </a:rPr>
                  <a:t>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8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IN" sz="28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IN" sz="28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p>
                              <m:sSupPr>
                                <m:ctrlPr>
                                  <a:rPr lang="en-IN" sz="28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IN" sz="28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IN" sz="28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28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r>
                                          <a:rPr lang="en-US" sz="28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US" sz="2800" i="1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p>
                            <m:r>
                              <a:rPr lang="en-US" sz="28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,  &amp;</m:t>
                            </m:r>
                            <m:r>
                              <a:rPr lang="en-US" sz="28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8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≥0</m:t>
                            </m:r>
                          </m:e>
                          <m:e>
                            <m:r>
                              <a:rPr lang="en-US" sz="28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0,       &amp;</m:t>
                            </m:r>
                            <m:r>
                              <a:rPr lang="en-US" sz="28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8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&lt;0</m:t>
                            </m:r>
                          </m:e>
                        </m:eqArr>
                      </m:e>
                    </m:d>
                  </m:oMath>
                </a14:m>
                <a:endParaRPr lang="en-IN" sz="2800" dirty="0">
                  <a:solidFill>
                    <a:srgbClr val="C00000"/>
                  </a:solidFill>
                </a:endParaRPr>
              </a:p>
              <a:p>
                <a:r>
                  <a:rPr lang="en-US" sz="2800" dirty="0">
                    <a:solidFill>
                      <a:srgbClr val="002060"/>
                    </a:solidFill>
                  </a:rPr>
                  <a:t>Solution</a:t>
                </a:r>
                <a:r>
                  <a:rPr lang="en-US" sz="2800" dirty="0"/>
                  <a:t>: </a:t>
                </a:r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Take Z transform on both sides of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−4</m:t>
                    </m:r>
                    <m:sSub>
                      <m:sSub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b>
                    </m:sSub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𝑍</m:t>
                    </m:r>
                    <m:d>
                      <m:dPr>
                        <m:begChr m:val="["/>
                        <m:endChr m:val="]"/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−4</m:t>
                        </m:r>
                        <m:sSub>
                          <m:sSub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sub>
                        </m:sSub>
                      </m:e>
                    </m:d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(0)</m:t>
                    </m:r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𝑍</m:t>
                    </m:r>
                    <m:d>
                      <m:dPr>
                        <m:begChr m:val="{"/>
                        <m:endChr m:val="}"/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−4</m:t>
                    </m:r>
                    <m:sSub>
                      <m:sSub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b>
                    </m:sSub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}</m:t>
                    </m:r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𝑍</m:t>
                        </m:r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−4</m:t>
                    </m:r>
                    <m:sSup>
                      <m:sSup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1−4</m:t>
                        </m:r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sup>
                        </m:sSup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2824" y="319732"/>
                <a:ext cx="10908405" cy="5855781"/>
              </a:xfrm>
              <a:blipFill>
                <a:blip r:embed="rId2"/>
                <a:stretch>
                  <a:fillRect l="-559" t="-1769" b="-31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4371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42824" y="253472"/>
                <a:ext cx="10908405" cy="5855781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1−4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p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−4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e>
                    </m:d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+2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d>
                      <m:d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e>
                        </m:d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den>
                    </m:f>
                  </m:oMath>
                </a14:m>
                <a:r>
                  <a:rPr lang="en-US" sz="2800" dirty="0">
                    <a:solidFill>
                      <a:schemeClr val="tx2">
                        <a:lumMod val="95000"/>
                        <a:lumOff val="5000"/>
                      </a:schemeClr>
                    </a:solidFill>
                  </a:rPr>
                  <a:t> </a:t>
                </a:r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∴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e>
                        </m:d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𝑢𝑠𝑒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𝑝𝑎𝑟𝑡𝑖𝑎𝑙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𝑓𝑟𝑎𝑐𝑡𝑖𝑜𝑛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          …(1)</m:t>
                    </m:r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e>
                        </m:d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IN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800" i="1">
                                    <a:solidFill>
                                      <a:schemeClr val="tx2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−2</m:t>
                            </m:r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IN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solidFill>
                              <a:schemeClr val="tx2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d>
                          <m:dPr>
                            <m:ctrlPr>
                              <a:rPr lang="en-IN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solidFill>
                                  <a:schemeClr val="tx2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den>
                    </m:f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             </m:t>
                    </m:r>
                    <m:r>
                      <a:rPr lang="en-US" sz="2800" b="0" i="1" smtClean="0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           </m:t>
                    </m:r>
                    <m:r>
                      <a:rPr lang="en-US" sz="2800" i="1">
                        <a:solidFill>
                          <a:schemeClr val="tx2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…(2)</m:t>
                    </m:r>
                  </m:oMath>
                </a14:m>
                <a:endParaRPr lang="en-IN" sz="2800" dirty="0">
                  <a:solidFill>
                    <a:schemeClr val="tx2">
                      <a:lumMod val="95000"/>
                      <a:lumOff val="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2824" y="253472"/>
                <a:ext cx="10908405" cy="5855781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5273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tf03031023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tf03031023</Template>
  <TotalTime>892</TotalTime>
  <Words>1246</Words>
  <Application>Microsoft Office PowerPoint</Application>
  <PresentationFormat>Widescreen</PresentationFormat>
  <Paragraphs>96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Cambria</vt:lpstr>
      <vt:lpstr>Cambria Math</vt:lpstr>
      <vt:lpstr>tf03031023</vt:lpstr>
      <vt:lpstr>PowerPoint Presentation</vt:lpstr>
      <vt:lpstr>INVERSE Z-Transform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Windows User</dc:creator>
  <cp:lastModifiedBy>Amol Jadhav</cp:lastModifiedBy>
  <cp:revision>184</cp:revision>
  <dcterms:created xsi:type="dcterms:W3CDTF">2020-09-29T16:04:31Z</dcterms:created>
  <dcterms:modified xsi:type="dcterms:W3CDTF">2020-10-19T13:54:16Z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